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384" r:id="rId3"/>
    <p:sldId id="442" r:id="rId5"/>
    <p:sldId id="465" r:id="rId6"/>
    <p:sldId id="466" r:id="rId7"/>
    <p:sldId id="467" r:id="rId8"/>
    <p:sldId id="468" r:id="rId9"/>
    <p:sldId id="458" r:id="rId10"/>
    <p:sldId id="461" r:id="rId11"/>
    <p:sldId id="412" r:id="rId12"/>
    <p:sldId id="469" r:id="rId13"/>
    <p:sldId id="470" r:id="rId14"/>
    <p:sldId id="471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CCCC"/>
    <a:srgbClr val="4D6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10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435F1-BC2C-432F-AB22-B3A12682CA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4BCD7-1B3F-4B2E-915C-8B307C14B0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9"/>
          <p:cNvSpPr/>
          <p:nvPr/>
        </p:nvSpPr>
        <p:spPr>
          <a:xfrm>
            <a:off x="1" y="0"/>
            <a:ext cx="7559039" cy="6858000"/>
          </a:xfrm>
          <a:custGeom>
            <a:avLst/>
            <a:gdLst>
              <a:gd name="connsiteX0" fmla="*/ 0 w 5894571"/>
              <a:gd name="connsiteY0" fmla="*/ 0 h 6858000"/>
              <a:gd name="connsiteX1" fmla="*/ 5894571 w 5894571"/>
              <a:gd name="connsiteY1" fmla="*/ 0 h 6858000"/>
              <a:gd name="connsiteX2" fmla="*/ 2300629 w 5894571"/>
              <a:gd name="connsiteY2" fmla="*/ 6858000 h 6858000"/>
              <a:gd name="connsiteX3" fmla="*/ 0 w 58945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4571" h="6858000">
                <a:moveTo>
                  <a:pt x="0" y="0"/>
                </a:moveTo>
                <a:lnTo>
                  <a:pt x="5894571" y="0"/>
                </a:lnTo>
                <a:lnTo>
                  <a:pt x="23006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D6EF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94360" y="482028"/>
            <a:ext cx="11003280" cy="5926964"/>
          </a:xfrm>
          <a:prstGeom prst="roundRect">
            <a:avLst>
              <a:gd name="adj" fmla="val 8202"/>
            </a:avLst>
          </a:prstGeom>
          <a:solidFill>
            <a:schemeClr val="bg1"/>
          </a:solidFill>
          <a:ln w="6350">
            <a:noFill/>
          </a:ln>
          <a:effectLst>
            <a:outerShdw blurRad="546100" dir="27000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 descr="F:\计算机发展史\51miz-E1168142-4B823771-1920x1409.jpg51miz-E1168142-4B823771-1920x1409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7121525" y="2338705"/>
            <a:ext cx="4284980" cy="31451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3460" y="2004060"/>
            <a:ext cx="654621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 smtClean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任务</a:t>
            </a:r>
            <a:r>
              <a:rPr lang="zh-CN" altLang="en-US" sz="4800" b="1" dirty="0" smtClean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四 </a:t>
            </a:r>
            <a:r>
              <a:rPr lang="zh-CN" altLang="en-US" sz="4800" b="1" dirty="0" smtClean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算法应用在身边</a:t>
            </a:r>
            <a:endParaRPr lang="zh-CN" altLang="en-US" sz="4800" b="1" dirty="0">
              <a:solidFill>
                <a:srgbClr val="4D6EF8"/>
              </a:solidFill>
              <a:latin typeface="阿里巴巴普惠体 Heavy" panose="00020600040101010101" charset="-122"/>
              <a:ea typeface="阿里巴巴普惠体 Heavy" panose="0002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3460" y="888365"/>
            <a:ext cx="7722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400" b="1" spc="600" dirty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五年级上册 </a:t>
            </a:r>
            <a:r>
              <a:rPr lang="zh-CN" altLang="en-US" sz="2400" b="1" spc="600" dirty="0" smtClean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主题一 无处不在的算法</a:t>
            </a:r>
            <a:endParaRPr lang="zh-CN" altLang="en-US" sz="2400" b="1" spc="600" dirty="0">
              <a:solidFill>
                <a:srgbClr val="4D6EF8"/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+mn-lt"/>
            </a:endParaRPr>
          </a:p>
        </p:txBody>
      </p:sp>
      <p:pic>
        <p:nvPicPr>
          <p:cNvPr id="2" name="图片 1" descr="mmexport17372572514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79850" y="5371465"/>
            <a:ext cx="3272155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 bldLvl="0" animBg="1"/>
      <p:bldP spid="4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10853"/>
            <a:ext cx="1686177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任务拓展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9959" y="3971778"/>
            <a:ext cx="2242112" cy="2526965"/>
          </a:xfrm>
          <a:prstGeom prst="rect">
            <a:avLst/>
          </a:prstGeom>
        </p:spPr>
      </p:pic>
      <p:sp>
        <p:nvSpPr>
          <p:cNvPr id="10" name="矩形 17"/>
          <p:cNvSpPr>
            <a:spLocks noChangeArrowheads="1"/>
          </p:cNvSpPr>
          <p:nvPr/>
        </p:nvSpPr>
        <p:spPr bwMode="auto">
          <a:xfrm>
            <a:off x="713240" y="946025"/>
            <a:ext cx="10876249" cy="444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2.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新学期开始，壮壮所在的学校正式启用先进的人脸识别门禁系统。 每天清晨，同学们站在设备前轻松刷脸就能入校。这便捷的刷脸入校， 背后是如何实现的？其算法又扮演着什么角色？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）画出人脸识别的关键步骤。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）描述算法在人脸识别中扮演的角色。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总结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13791" y="780600"/>
            <a:ext cx="7654500" cy="5503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1" y="310853"/>
            <a:ext cx="125024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拓展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9959" y="3971778"/>
            <a:ext cx="2242112" cy="2526965"/>
          </a:xfrm>
          <a:prstGeom prst="rect">
            <a:avLst/>
          </a:prstGeom>
        </p:spPr>
      </p:pic>
      <p:sp>
        <p:nvSpPr>
          <p:cNvPr id="10" name="矩形 17"/>
          <p:cNvSpPr>
            <a:spLocks noChangeArrowheads="1"/>
          </p:cNvSpPr>
          <p:nvPr/>
        </p:nvSpPr>
        <p:spPr bwMode="auto">
          <a:xfrm>
            <a:off x="713240" y="946025"/>
            <a:ext cx="10876249" cy="444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marL="457200" indent="-457200" algn="just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在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你的生活中还存在哪些算法及算法应用？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marL="457200" indent="-457200" algn="just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marL="457200" indent="-457200" algn="just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marL="457200" indent="-457200" algn="just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marL="457200" indent="-457200" algn="just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marL="457200" indent="-45720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2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向小伙伴们介绍一个智能技术的应用，并描述它的实现步骤吗？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玩一玩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833" y="673372"/>
            <a:ext cx="11189335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第一关：搜索引擎小侦探训练营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：排序游戏。以下搜索步骤已被打乱，请按正确顺序排列：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（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）把最好的答案放在最前面。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）输入“如何养小金鱼”。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）快速扫描百万个网页。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）分析内容是否准确。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：侦探小实验。用不同关键词搜索问题，如想了解雷电是如何形成的，分别输入“下雨天为什么打雷”和“雷电形成的原因”。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）两个结果相同吗？　□相同　□不相同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）哪个关键词搜到的结果更符合你的要求？　　　　　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11670" y="4299142"/>
            <a:ext cx="2242107" cy="2526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玩一玩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8759" y="960463"/>
            <a:ext cx="1118933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第二关：导航员大冒险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：连线游戏。把交通方式和对应的算法功能连起来。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A.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推荐避开拥堵的路线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步行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B.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寻找最近还车站点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自驾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C.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显示实时到站时间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共享单车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D.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计算最佳红绿灯节奏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公交车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20553" y="3331579"/>
            <a:ext cx="2242107" cy="2526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玩一玩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8759" y="960463"/>
            <a:ext cx="1118933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第二关：导航员大冒险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任务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：路线设计。假设学校到你家有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条路：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A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路：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1km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（正在修路）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B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路：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1.5km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（经过小公园）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C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路：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2km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（有冰淇淋店） 你会优先选择哪条路？为什么？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20553" y="3331579"/>
            <a:ext cx="2242107" cy="2526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玩一玩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8759" y="960463"/>
            <a:ext cx="111893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第三关：购物小参谋 小明想买一款书包，原价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89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元，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三家店有卖，这三家店 的优惠活动如下：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A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店：满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80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减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B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店：第二件半价。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C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店：打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折。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哪家店买最划算？请列出计算过程。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20553" y="3331579"/>
            <a:ext cx="2242107" cy="2526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玩一玩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8759" y="960463"/>
            <a:ext cx="111893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终极挑战：算法小记者 采访家人三个问题：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◆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您最近一次被算法帮助是什么时候？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◆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您觉得最神奇的算法功能是什么？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◆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如果设计新算法，您希望它能帮忙做什么？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20553" y="3331579"/>
            <a:ext cx="2242107" cy="2526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议一议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6989" y="769069"/>
            <a:ext cx="751399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和同桌一起找找，我们身边还有哪些算法小助手？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在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学校：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在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家里：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在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商场：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73698" y="3598885"/>
            <a:ext cx="2242107" cy="2526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找一找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0914" y="800968"/>
            <a:ext cx="47495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记录你发现的三位算法小助手。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57033" y="1451346"/>
            <a:ext cx="10386753" cy="481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10853"/>
            <a:ext cx="1686177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任务拓展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9959" y="3971778"/>
            <a:ext cx="2242112" cy="2526965"/>
          </a:xfrm>
          <a:prstGeom prst="rect">
            <a:avLst/>
          </a:prstGeom>
        </p:spPr>
      </p:pic>
      <p:sp>
        <p:nvSpPr>
          <p:cNvPr id="10" name="矩形 17"/>
          <p:cNvSpPr>
            <a:spLocks noChangeArrowheads="1"/>
          </p:cNvSpPr>
          <p:nvPr/>
        </p:nvSpPr>
        <p:spPr bwMode="auto">
          <a:xfrm>
            <a:off x="713240" y="946026"/>
            <a:ext cx="10876249" cy="72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1.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从算法应用角度思考，算法应用实例中算法帮我们做了什么，给 生活带来了哪些改变。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ZmVlNzRjNzJmYjQ0NmEzMGNhMGUwZDgwYWEyMTczZDUifQ=="/>
  <p:tag name="commondata" val="eyJoZGlkIjoiYmY0Y2E3NDc4NTRmZWQyYWQwODM5OGZjNjUwZDFlNWE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00AFEE"/>
      </a:accent1>
      <a:accent2>
        <a:srgbClr val="EC7B2F"/>
      </a:accent2>
      <a:accent3>
        <a:srgbClr val="A5A5A5"/>
      </a:accent3>
      <a:accent4>
        <a:srgbClr val="FFBE00"/>
      </a:accent4>
      <a:accent5>
        <a:srgbClr val="5B9BD4"/>
      </a:accent5>
      <a:accent6>
        <a:srgbClr val="6EAC46"/>
      </a:accent6>
      <a:hlink>
        <a:srgbClr val="0563C1"/>
      </a:hlink>
      <a:folHlink>
        <a:srgbClr val="954D72"/>
      </a:folHlink>
    </a:clrScheme>
    <a:fontScheme name="dsiikgbo">
      <a:majorFont>
        <a:latin typeface="字魂35号-经典雅黑"/>
        <a:ea typeface="字魂35号-经典雅黑"/>
        <a:cs typeface=""/>
      </a:majorFont>
      <a:minorFont>
        <a:latin typeface="字魂35号-经典雅黑"/>
        <a:ea typeface="字魂35号-经典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AFEE"/>
    </a:accent1>
    <a:accent2>
      <a:srgbClr val="EC7B2F"/>
    </a:accent2>
    <a:accent3>
      <a:srgbClr val="A5A5A5"/>
    </a:accent3>
    <a:accent4>
      <a:srgbClr val="FFBE00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1191</Words>
  <Application>WPS 演示</Application>
  <PresentationFormat>自定义</PresentationFormat>
  <Paragraphs>86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阿里巴巴普惠体 Heavy</vt:lpstr>
      <vt:lpstr>阿里巴巴普惠体</vt:lpstr>
      <vt:lpstr>微软雅黑</vt:lpstr>
      <vt:lpstr>Calibri</vt:lpstr>
      <vt:lpstr>字魂35号-经典雅黑</vt:lpstr>
      <vt:lpstr>黑体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计算机发展史</dc:title>
  <dc:creator>hp</dc:creator>
  <cp:lastModifiedBy>韦丽娜</cp:lastModifiedBy>
  <cp:revision>153</cp:revision>
  <dcterms:created xsi:type="dcterms:W3CDTF">2022-04-26T05:40:00Z</dcterms:created>
  <dcterms:modified xsi:type="dcterms:W3CDTF">2025-08-15T03:39:53Z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EAAD1C40595D44559F24E87B10D37D1D_13</vt:lpwstr>
  </property>
  <property fmtid="{D5CDD505-2E9C-101B-9397-08002B2CF9AE}" pid="3" name="KSOProductBuildVer">
    <vt:lpwstr>2052-12.1.0.16929</vt:lpwstr>
  </property>
</Properties>
</file>